
<file path=[Content_Types].xml><?xml version="1.0" encoding="utf-8"?>
<Types xmlns="http://schemas.openxmlformats.org/package/2006/content-types">
  <Default ContentType="image/jpeg" Extension="jpg"/>
  <Default ContentType="video/mp4" Extension="mp4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060E4-24D1-43D9-B16D-AFEF3580949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C70F4-1EDC-45FC-9C96-9B7CDD87D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92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C70F4-1EDC-45FC-9C96-9B7CDD87D71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50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F5B6-8443-DF7C-F2F4-07BCFC9B1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95CF7-4207-55AB-6F20-856EA199C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5B93F-5B23-BB85-B8F2-B28E9441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FD3A8-8799-BCD3-F7D7-2D5D478D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0AAAD-C5F8-85F7-644C-367C21F3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56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8DF8-C03E-F031-CC7C-3E8C5CDB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47001-DC7F-02D2-3574-282BF1C79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533A4-D925-B644-EA30-C3BB42C7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428D7-8E5A-C86E-7FAD-951559EB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CB95B-7678-A9F3-E959-23E9D942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10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757E78-D01C-E1F2-360F-B7F495542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AE1F2-2F43-47DB-8949-ECA8E2F3E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58943-F475-6A4F-31CD-9985A5B9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80CEB-D1D9-873F-0649-90C513D05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EC221-3AD8-8116-67F3-B2FE4118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75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4121-8E45-CB50-BD66-CA09425E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6859-B0F0-A906-F069-B0B90DB8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D4E25-98DE-9532-40AF-761E456F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659E9-B713-BA52-A947-49F54397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D2872-094A-C33A-C8B1-021DE5E6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46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D63FB-99E3-B82E-225F-43FB5C65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D45DF-C8A9-614A-43FD-A698B4F5C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3EEAE-0249-7BCE-2DF7-BA4CE629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6888-FC4C-89BD-E927-87A86387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A7FF5-0328-0B16-6EFB-35FF346C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138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F5ED-25F0-E203-E0EE-8A0C82572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A5C73-94B3-8121-61B0-E47D1CC8B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83A10-C0E6-4C64-C1E3-573A7C9A8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6BD57-13A3-046F-2DFB-BB8E37D4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EC0DC-6D9E-D4E3-18D0-21664863B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95634-11FE-0D4E-72D7-722639B4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90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5471-30A7-2FDF-32B1-B7B4005D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385FD-2B45-127D-03DD-36A31A21F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3B6D9-E487-89BE-EB12-31EEBE188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CAAC77-BDCE-4EA7-6AA1-F27D85E31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AAD3A-56A7-9006-7762-285F932C8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C5FE72-6AAB-36C4-E47F-6202FAF1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D9E77-E9C1-D02B-437A-A3F8B53B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90BFB-D14F-62E4-0B10-07802A9A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1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B352-AEEC-A522-DF00-5CE2F3B9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3D7C3-910C-B147-CDF1-9C275A7F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A46B6-5EA1-1C12-9684-D86814AC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921CA-B7A2-4196-5A6C-EB51BBAE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5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FB191-E264-7D04-40B5-1FEAABE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95546-6391-A65E-523F-FDB74AC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8B982-8C1D-39E1-30DD-A4A43DB4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96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80AF-A188-C953-E462-F5CB115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9D3FB-3EFF-EC75-F720-D59A8075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14977-67C9-68DF-B666-73319C7B5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46DDA-5793-9775-7061-A53659B4B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472E3-A358-1DE1-3332-5D6633FC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0E284-B47A-FB28-5B01-BEA1BC19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440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C170-2034-A9BD-074F-9D626C0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ACA424-6A2D-86FA-1492-68BEA70CA1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8936C-4796-F22A-D2D4-FFB8DF408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AC1F9-2C7A-C7FC-DEAC-BFAFA881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22B1E-2122-F135-E8F0-2AFBD284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51AB7-249C-F92A-0AD8-275E63CE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39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551210-5195-26C3-531C-5FF7ACA0F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FFBD0-C906-FF59-FD0D-688E74A2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4CB5A-4A6F-CF6E-5E99-503487FC2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1DB32-E785-4943-9BE5-F065F27F7558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3D9AC-BE3D-EC3E-75D9-E13EA33DC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64760-CB10-0F98-2F68-A95873D31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EEF10-0BDB-4E54-B783-111E872CE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62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49BC-B5ED-5E06-BD4B-47F1E32F0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112" y="1356344"/>
            <a:ext cx="12192000" cy="1415165"/>
          </a:xfrm>
          <a:solidFill>
            <a:schemeClr val="bg1"/>
          </a:solidFill>
        </p:spPr>
        <p:txBody>
          <a:bodyPr>
            <a:noAutofit/>
          </a:bodyPr>
          <a:lstStyle/>
          <a:p>
            <a:b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AUTOMATED PAPER CRAFTING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AB5BB-338F-C57C-3EEE-19DFC31BE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8113" y="3007705"/>
            <a:ext cx="2626759" cy="2791116"/>
          </a:xfrm>
        </p:spPr>
        <p:txBody>
          <a:bodyPr>
            <a:normAutofit/>
          </a:bodyPr>
          <a:lstStyle/>
          <a:p>
            <a:pPr algn="l"/>
            <a:endParaRPr lang="en-IN" sz="2000" i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MEHAK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SAMRIDDHI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</a:t>
            </a:r>
          </a:p>
        </p:txBody>
      </p:sp>
    </p:spTree>
    <p:extLst>
      <p:ext uri="{BB962C8B-B14F-4D97-AF65-F5344CB8AC3E}">
        <p14:creationId xmlns:p14="http://schemas.microsoft.com/office/powerpoint/2010/main" val="131165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229E-384E-4CCD-47B8-A1409B8A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81" y="365125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5830-93BE-C3C0-DCF7-65F635180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82" y="1468066"/>
            <a:ext cx="10274720" cy="4708897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[I] https://images.app.goo.gl/w7wUYxAVPT8155v17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[II] https://www.thingiverse.com/thing:3465651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94F001-11E8-40E7-6216-7202FE5BB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02" y="1321976"/>
            <a:ext cx="737424" cy="7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A9AF-B2E6-0B19-CAF7-493E4466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606"/>
            <a:ext cx="12192000" cy="6632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B565-23A4-452B-A5BD-5839B542D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7" y="2733743"/>
            <a:ext cx="6637038" cy="32233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portable automated machine that uses a delta robot for precise pick-and-place of pre-cut paper, applying glue and assembling them on an A4 sheet to create intricate structures like flowers and houses.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FCD60-83DF-05B9-C304-45FACA87950F}"/>
              </a:ext>
            </a:extLst>
          </p:cNvPr>
          <p:cNvSpPr txBox="1"/>
          <p:nvPr/>
        </p:nvSpPr>
        <p:spPr>
          <a:xfrm>
            <a:off x="0" y="1010719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 automated machine from pre-cut paper to create structures like flowers, houses etc.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elta Robot: Working Advantages and Applications - SMLease Design">
            <a:extLst>
              <a:ext uri="{FF2B5EF4-FFF2-40B4-BE49-F238E27FC236}">
                <a16:creationId xmlns:a16="http://schemas.microsoft.com/office/drawing/2014/main" id="{23F89F7A-A8FF-EB1F-AFC0-3D2B60B2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55" y="3083026"/>
            <a:ext cx="5220929" cy="252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2C4FD4-B265-9D93-7D5F-CFDA74255BA7}"/>
              </a:ext>
            </a:extLst>
          </p:cNvPr>
          <p:cNvSpPr txBox="1"/>
          <p:nvPr/>
        </p:nvSpPr>
        <p:spPr>
          <a:xfrm>
            <a:off x="0" y="1869418"/>
            <a:ext cx="12092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0993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469A135-6FA3-1657-8C96-C6C135550E2C}"/>
              </a:ext>
            </a:extLst>
          </p:cNvPr>
          <p:cNvGrpSpPr/>
          <p:nvPr/>
        </p:nvGrpSpPr>
        <p:grpSpPr>
          <a:xfrm>
            <a:off x="465761" y="1212350"/>
            <a:ext cx="4224005" cy="5270644"/>
            <a:chOff x="465761" y="1212350"/>
            <a:chExt cx="4224005" cy="52706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03919E-C8A9-9209-020D-D91E82C14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01" t="1888" r="17927" b="3018"/>
            <a:stretch/>
          </p:blipFill>
          <p:spPr>
            <a:xfrm>
              <a:off x="465761" y="1213444"/>
              <a:ext cx="4224005" cy="52695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DE27DE-E7E8-112A-5838-52B83BF079A0}"/>
                </a:ext>
              </a:extLst>
            </p:cNvPr>
            <p:cNvSpPr/>
            <p:nvPr/>
          </p:nvSpPr>
          <p:spPr>
            <a:xfrm>
              <a:off x="1868846" y="1212350"/>
              <a:ext cx="708917" cy="19520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8 cm</a:t>
              </a:r>
              <a:endParaRPr lang="en-IN" b="1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9C74B1-2CA5-EA47-500D-7B16287BC4DB}"/>
                </a:ext>
              </a:extLst>
            </p:cNvPr>
            <p:cNvSpPr/>
            <p:nvPr/>
          </p:nvSpPr>
          <p:spPr>
            <a:xfrm rot="2741851">
              <a:off x="3709982" y="3455196"/>
              <a:ext cx="788404" cy="20859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15 cm</a:t>
              </a:r>
              <a:endParaRPr lang="en-IN" b="1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ADC09F-7323-B0AF-C104-4FFC4625826B}"/>
                </a:ext>
              </a:extLst>
            </p:cNvPr>
            <p:cNvSpPr/>
            <p:nvPr/>
          </p:nvSpPr>
          <p:spPr>
            <a:xfrm rot="19182501">
              <a:off x="3345164" y="5602793"/>
              <a:ext cx="818099" cy="2496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 cm</a:t>
              </a:r>
              <a:endParaRPr lang="en-IN" b="1" dirty="0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F1EBDFE-EDAD-321D-2DB3-D5016B4711A8}"/>
              </a:ext>
            </a:extLst>
          </p:cNvPr>
          <p:cNvSpPr/>
          <p:nvPr/>
        </p:nvSpPr>
        <p:spPr>
          <a:xfrm>
            <a:off x="976045" y="3429000"/>
            <a:ext cx="1674688" cy="48545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96AEA5-20D4-4BDE-F02D-9CE91FE798C2}"/>
              </a:ext>
            </a:extLst>
          </p:cNvPr>
          <p:cNvCxnSpPr>
            <a:cxnSpLocks/>
          </p:cNvCxnSpPr>
          <p:nvPr/>
        </p:nvCxnSpPr>
        <p:spPr>
          <a:xfrm flipV="1">
            <a:off x="2465798" y="1212350"/>
            <a:ext cx="2957907" cy="224024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050879-A60D-8FB1-DD95-B52894AE6F24}"/>
              </a:ext>
            </a:extLst>
          </p:cNvPr>
          <p:cNvCxnSpPr>
            <a:cxnSpLocks/>
          </p:cNvCxnSpPr>
          <p:nvPr/>
        </p:nvCxnSpPr>
        <p:spPr>
          <a:xfrm>
            <a:off x="2577763" y="3848219"/>
            <a:ext cx="2845942" cy="7950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CD887C4-4192-5EA6-E87F-D2F6681C6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9" t="20524" r="9326" b="6667"/>
          <a:stretch/>
        </p:blipFill>
        <p:spPr>
          <a:xfrm>
            <a:off x="5475287" y="1172839"/>
            <a:ext cx="5349134" cy="2907587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id="{774214B5-1BF0-8A9C-B83C-E8EF4DAA13D5}"/>
              </a:ext>
            </a:extLst>
          </p:cNvPr>
          <p:cNvSpPr/>
          <p:nvPr/>
        </p:nvSpPr>
        <p:spPr>
          <a:xfrm>
            <a:off x="7535707" y="2290131"/>
            <a:ext cx="1125408" cy="545536"/>
          </a:xfrm>
          <a:prstGeom prst="arc">
            <a:avLst>
              <a:gd name="adj1" fmla="val 16200000"/>
              <a:gd name="adj2" fmla="val 12226027"/>
            </a:avLst>
          </a:prstGeom>
          <a:ln w="57150">
            <a:solidFill>
              <a:schemeClr val="tx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1D046F-164B-D563-C675-842C2DA27541}"/>
              </a:ext>
            </a:extLst>
          </p:cNvPr>
          <p:cNvCxnSpPr>
            <a:cxnSpLocks/>
          </p:cNvCxnSpPr>
          <p:nvPr/>
        </p:nvCxnSpPr>
        <p:spPr>
          <a:xfrm flipV="1">
            <a:off x="2711327" y="4317226"/>
            <a:ext cx="3363895" cy="1741518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86A1B70-D5A3-64E0-853B-97464B4839D7}"/>
              </a:ext>
            </a:extLst>
          </p:cNvPr>
          <p:cNvSpPr/>
          <p:nvPr/>
        </p:nvSpPr>
        <p:spPr>
          <a:xfrm>
            <a:off x="729465" y="5962791"/>
            <a:ext cx="2331183" cy="48545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299A0A-3C2B-1A01-3AF7-C82C25948355}"/>
              </a:ext>
            </a:extLst>
          </p:cNvPr>
          <p:cNvCxnSpPr>
            <a:cxnSpLocks/>
          </p:cNvCxnSpPr>
          <p:nvPr/>
        </p:nvCxnSpPr>
        <p:spPr>
          <a:xfrm>
            <a:off x="2725747" y="6369663"/>
            <a:ext cx="3419358" cy="27219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E4C0146-C248-2491-74F0-97E370841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4" t="3279" r="14324" b="10249"/>
          <a:stretch/>
        </p:blipFill>
        <p:spPr>
          <a:xfrm>
            <a:off x="6179518" y="4120410"/>
            <a:ext cx="2712378" cy="252144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8579721-7F76-7009-BFB2-58842F2BD12C}"/>
              </a:ext>
            </a:extLst>
          </p:cNvPr>
          <p:cNvSpPr/>
          <p:nvPr/>
        </p:nvSpPr>
        <p:spPr>
          <a:xfrm rot="19672926">
            <a:off x="8629547" y="4167077"/>
            <a:ext cx="554805" cy="1317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39D689-47B2-2840-B280-B0A2C69E9DE2}"/>
              </a:ext>
            </a:extLst>
          </p:cNvPr>
          <p:cNvSpPr/>
          <p:nvPr/>
        </p:nvSpPr>
        <p:spPr>
          <a:xfrm rot="1952898">
            <a:off x="5880240" y="4030096"/>
            <a:ext cx="554805" cy="1317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94EC19-0DCB-7DE5-560B-A91AD1DE6DA0}"/>
              </a:ext>
            </a:extLst>
          </p:cNvPr>
          <p:cNvCxnSpPr>
            <a:cxnSpLocks/>
          </p:cNvCxnSpPr>
          <p:nvPr/>
        </p:nvCxnSpPr>
        <p:spPr>
          <a:xfrm>
            <a:off x="8926309" y="4279783"/>
            <a:ext cx="0" cy="22259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5890955-4299-9A8A-494D-CF127ED96ED0}"/>
              </a:ext>
            </a:extLst>
          </p:cNvPr>
          <p:cNvSpPr/>
          <p:nvPr/>
        </p:nvSpPr>
        <p:spPr>
          <a:xfrm rot="5400000">
            <a:off x="8889338" y="5229126"/>
            <a:ext cx="788404" cy="2085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17 cm</a:t>
            </a:r>
            <a:endParaRPr lang="en-IN" b="1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13753BC6-721B-64F1-214A-C5D82B46B389}"/>
              </a:ext>
            </a:extLst>
          </p:cNvPr>
          <p:cNvSpPr txBox="1">
            <a:spLocks/>
          </p:cNvSpPr>
          <p:nvPr/>
        </p:nvSpPr>
        <p:spPr>
          <a:xfrm>
            <a:off x="83518" y="164304"/>
            <a:ext cx="12108482" cy="1016011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ELTA ROBOT: DIMENSIONAL OVERVIEW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9AC22-64A7-F8CA-362A-23BD9FD684B5}"/>
              </a:ext>
            </a:extLst>
          </p:cNvPr>
          <p:cNvSpPr txBox="1"/>
          <p:nvPr/>
        </p:nvSpPr>
        <p:spPr>
          <a:xfrm>
            <a:off x="9803890" y="1244758"/>
            <a:ext cx="2170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End-effector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86ABB45-1C64-AC71-74A8-72C9FD94773F}"/>
              </a:ext>
            </a:extLst>
          </p:cNvPr>
          <p:cNvSpPr/>
          <p:nvPr/>
        </p:nvSpPr>
        <p:spPr>
          <a:xfrm>
            <a:off x="9595296" y="4288689"/>
            <a:ext cx="208594" cy="2178737"/>
          </a:xfrm>
          <a:prstGeom prst="rightBrac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C163F-7E15-7295-4ED7-A4E19BD20F05}"/>
              </a:ext>
            </a:extLst>
          </p:cNvPr>
          <p:cNvSpPr txBox="1"/>
          <p:nvPr/>
        </p:nvSpPr>
        <p:spPr>
          <a:xfrm>
            <a:off x="9699592" y="5056703"/>
            <a:ext cx="21704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of Delta-Robot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8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0DF2D2-C359-85CD-9C45-A3B9BE82258F}"/>
              </a:ext>
            </a:extLst>
          </p:cNvPr>
          <p:cNvGrpSpPr/>
          <p:nvPr/>
        </p:nvGrpSpPr>
        <p:grpSpPr>
          <a:xfrm>
            <a:off x="114808" y="934949"/>
            <a:ext cx="4174734" cy="3904180"/>
            <a:chOff x="1921266" y="1448656"/>
            <a:chExt cx="4174734" cy="39041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6DD6E18-02FE-9493-BE1F-3CB515A513BF}"/>
                </a:ext>
              </a:extLst>
            </p:cNvPr>
            <p:cNvSpPr/>
            <p:nvPr/>
          </p:nvSpPr>
          <p:spPr>
            <a:xfrm>
              <a:off x="1921266" y="1448656"/>
              <a:ext cx="4174733" cy="39041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85D356-B070-49C5-01C3-4633B475CF13}"/>
                </a:ext>
              </a:extLst>
            </p:cNvPr>
            <p:cNvSpPr/>
            <p:nvPr/>
          </p:nvSpPr>
          <p:spPr>
            <a:xfrm>
              <a:off x="4654193" y="4387065"/>
              <a:ext cx="1441807" cy="9657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Gluing area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A90D47-374B-9309-A858-5006C202CC68}"/>
                </a:ext>
              </a:extLst>
            </p:cNvPr>
            <p:cNvSpPr/>
            <p:nvPr/>
          </p:nvSpPr>
          <p:spPr>
            <a:xfrm>
              <a:off x="4654192" y="1505164"/>
              <a:ext cx="1441807" cy="271751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Pre-cut</a:t>
              </a:r>
            </a:p>
            <a:p>
              <a:pPr algn="ctr"/>
              <a:r>
                <a:rPr lang="en-US" dirty="0"/>
                <a:t>paper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21A622-A5E4-3321-16B5-D6F937A50BC2}"/>
                </a:ext>
              </a:extLst>
            </p:cNvPr>
            <p:cNvSpPr/>
            <p:nvPr/>
          </p:nvSpPr>
          <p:spPr>
            <a:xfrm>
              <a:off x="2333946" y="1880171"/>
              <a:ext cx="1952090" cy="30514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A-4 </a:t>
              </a:r>
            </a:p>
            <a:p>
              <a:pPr algn="ctr"/>
              <a:r>
                <a:rPr lang="en-US" dirty="0"/>
                <a:t>Size </a:t>
              </a:r>
            </a:p>
            <a:p>
              <a:pPr algn="ctr"/>
              <a:r>
                <a:rPr lang="en-US" dirty="0"/>
                <a:t>paper</a:t>
              </a:r>
              <a:endParaRPr lang="en-IN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52AA8EA-F38F-39D4-95DC-4375A500B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8" t="18127" r="26938" b="21648"/>
          <a:stretch/>
        </p:blipFill>
        <p:spPr>
          <a:xfrm>
            <a:off x="6164575" y="974888"/>
            <a:ext cx="4883649" cy="3910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4901E5-D71C-E3D9-5862-9496961C9B1B}"/>
              </a:ext>
            </a:extLst>
          </p:cNvPr>
          <p:cNvSpPr txBox="1"/>
          <p:nvPr/>
        </p:nvSpPr>
        <p:spPr>
          <a:xfrm>
            <a:off x="1802064" y="54613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270326-4E3A-390C-8187-3D24B6BE3464}"/>
              </a:ext>
            </a:extLst>
          </p:cNvPr>
          <p:cNvSpPr txBox="1"/>
          <p:nvPr/>
        </p:nvSpPr>
        <p:spPr>
          <a:xfrm>
            <a:off x="10579304" y="3726152"/>
            <a:ext cx="217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40F476-23D5-BEC2-3943-0EE330223DD2}"/>
              </a:ext>
            </a:extLst>
          </p:cNvPr>
          <p:cNvCxnSpPr>
            <a:cxnSpLocks/>
          </p:cNvCxnSpPr>
          <p:nvPr/>
        </p:nvCxnSpPr>
        <p:spPr>
          <a:xfrm>
            <a:off x="4354611" y="974888"/>
            <a:ext cx="1672815" cy="34534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4BB199-89BF-8BB5-8395-725F37814D94}"/>
              </a:ext>
            </a:extLst>
          </p:cNvPr>
          <p:cNvCxnSpPr>
            <a:cxnSpLocks/>
          </p:cNvCxnSpPr>
          <p:nvPr/>
        </p:nvCxnSpPr>
        <p:spPr>
          <a:xfrm flipV="1">
            <a:off x="4426690" y="4417889"/>
            <a:ext cx="1600736" cy="42124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D88C0F43-AC03-DF16-DC61-9D8F5F9624AF}"/>
              </a:ext>
            </a:extLst>
          </p:cNvPr>
          <p:cNvSpPr/>
          <p:nvPr/>
        </p:nvSpPr>
        <p:spPr>
          <a:xfrm rot="1985873">
            <a:off x="10345848" y="2770872"/>
            <a:ext cx="258596" cy="2112205"/>
          </a:xfrm>
          <a:prstGeom prst="rightBrac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D0CB54-E74D-8141-5334-B905BD4C64FF}"/>
              </a:ext>
            </a:extLst>
          </p:cNvPr>
          <p:cNvCxnSpPr>
            <a:cxnSpLocks/>
          </p:cNvCxnSpPr>
          <p:nvPr/>
        </p:nvCxnSpPr>
        <p:spPr>
          <a:xfrm>
            <a:off x="9914562" y="1576194"/>
            <a:ext cx="1431695" cy="4067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CE1DEA41-BA07-5BE5-7B91-EB938961CB70}"/>
              </a:ext>
            </a:extLst>
          </p:cNvPr>
          <p:cNvSpPr txBox="1">
            <a:spLocks/>
          </p:cNvSpPr>
          <p:nvPr/>
        </p:nvSpPr>
        <p:spPr>
          <a:xfrm>
            <a:off x="0" y="70414"/>
            <a:ext cx="12192000" cy="82774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MECHANISM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B67E0A-DFCD-3466-DE74-592680A1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7" t="33109" r="51882" b="23895"/>
          <a:stretch/>
        </p:blipFill>
        <p:spPr>
          <a:xfrm>
            <a:off x="8189669" y="4813543"/>
            <a:ext cx="945407" cy="133006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00E417-A912-F6A0-F74D-9EF6129A0950}"/>
              </a:ext>
            </a:extLst>
          </p:cNvPr>
          <p:cNvCxnSpPr>
            <a:cxnSpLocks/>
          </p:cNvCxnSpPr>
          <p:nvPr/>
        </p:nvCxnSpPr>
        <p:spPr>
          <a:xfrm>
            <a:off x="7818634" y="4628509"/>
            <a:ext cx="345891" cy="75754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4E22B8-4DD6-44FE-0C1E-F22398DDF949}"/>
              </a:ext>
            </a:extLst>
          </p:cNvPr>
          <p:cNvCxnSpPr>
            <a:cxnSpLocks/>
          </p:cNvCxnSpPr>
          <p:nvPr/>
        </p:nvCxnSpPr>
        <p:spPr>
          <a:xfrm flipH="1">
            <a:off x="9160220" y="4555277"/>
            <a:ext cx="234041" cy="79208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87ABF50-70F1-FDD1-B267-82A035C4D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3" t="32006" r="68599" b="24998"/>
          <a:stretch/>
        </p:blipFill>
        <p:spPr>
          <a:xfrm>
            <a:off x="6805051" y="4721026"/>
            <a:ext cx="1044774" cy="13300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7EBE5A-3990-34DB-3C01-B8ECA7B492AD}"/>
              </a:ext>
            </a:extLst>
          </p:cNvPr>
          <p:cNvSpPr txBox="1"/>
          <p:nvPr/>
        </p:nvSpPr>
        <p:spPr>
          <a:xfrm>
            <a:off x="6919740" y="6051086"/>
            <a:ext cx="2539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Vacuum gripper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(side and front view)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0F19C-A103-761D-5EB3-86865AE67D37}"/>
              </a:ext>
            </a:extLst>
          </p:cNvPr>
          <p:cNvSpPr txBox="1"/>
          <p:nvPr/>
        </p:nvSpPr>
        <p:spPr>
          <a:xfrm>
            <a:off x="10789777" y="1945393"/>
            <a:ext cx="1749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Servo-motor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2F5AE7-5D5B-01F9-3377-29FC2709A543}"/>
              </a:ext>
            </a:extLst>
          </p:cNvPr>
          <p:cNvCxnSpPr>
            <a:cxnSpLocks/>
          </p:cNvCxnSpPr>
          <p:nvPr/>
        </p:nvCxnSpPr>
        <p:spPr>
          <a:xfrm>
            <a:off x="4570067" y="934949"/>
            <a:ext cx="0" cy="39507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0F8CCD-3363-082E-2CDD-DC5DB50BB796}"/>
              </a:ext>
            </a:extLst>
          </p:cNvPr>
          <p:cNvCxnSpPr>
            <a:cxnSpLocks/>
          </p:cNvCxnSpPr>
          <p:nvPr/>
        </p:nvCxnSpPr>
        <p:spPr>
          <a:xfrm flipH="1">
            <a:off x="114808" y="5025735"/>
            <a:ext cx="41747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E79EF48-B7F4-0897-EF84-8AD09EB8CF72}"/>
              </a:ext>
            </a:extLst>
          </p:cNvPr>
          <p:cNvSpPr txBox="1"/>
          <p:nvPr/>
        </p:nvSpPr>
        <p:spPr>
          <a:xfrm>
            <a:off x="1935628" y="497803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30 cm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651BE0-3CB3-8749-E034-39F83804DFC8}"/>
              </a:ext>
            </a:extLst>
          </p:cNvPr>
          <p:cNvSpPr txBox="1"/>
          <p:nvPr/>
        </p:nvSpPr>
        <p:spPr>
          <a:xfrm rot="5400000">
            <a:off x="4479697" y="2684393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40 cm</a:t>
            </a:r>
          </a:p>
        </p:txBody>
      </p:sp>
    </p:spTree>
    <p:extLst>
      <p:ext uri="{BB962C8B-B14F-4D97-AF65-F5344CB8AC3E}">
        <p14:creationId xmlns:p14="http://schemas.microsoft.com/office/powerpoint/2010/main" val="16344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956D-FB72-C322-F935-3EE70401779A}"/>
              </a:ext>
            </a:extLst>
          </p:cNvPr>
          <p:cNvSpPr txBox="1">
            <a:spLocks/>
          </p:cNvSpPr>
          <p:nvPr/>
        </p:nvSpPr>
        <p:spPr>
          <a:xfrm>
            <a:off x="10077" y="120724"/>
            <a:ext cx="12192000" cy="83867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MECHATRONICS ARCHITECTURE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0DACA3-AC02-E147-2DBF-33DA2A1CFFAB}"/>
              </a:ext>
            </a:extLst>
          </p:cNvPr>
          <p:cNvSpPr/>
          <p:nvPr/>
        </p:nvSpPr>
        <p:spPr>
          <a:xfrm>
            <a:off x="256991" y="2721077"/>
            <a:ext cx="1936954" cy="11918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Vision Sensor</a:t>
            </a:r>
            <a:endParaRPr lang="en-IN" sz="28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AD97CD-2FDE-CF26-576C-175976EB2F3E}"/>
              </a:ext>
            </a:extLst>
          </p:cNvPr>
          <p:cNvSpPr/>
          <p:nvPr/>
        </p:nvSpPr>
        <p:spPr>
          <a:xfrm>
            <a:off x="2851356" y="2721077"/>
            <a:ext cx="1936954" cy="11918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Raspberry Pi</a:t>
            </a:r>
            <a:endParaRPr lang="en-IN" sz="28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1BC8E8-6E03-9AF9-5572-CD9ABD6050AD}"/>
              </a:ext>
            </a:extLst>
          </p:cNvPr>
          <p:cNvSpPr/>
          <p:nvPr/>
        </p:nvSpPr>
        <p:spPr>
          <a:xfrm>
            <a:off x="5127523" y="1376156"/>
            <a:ext cx="1936954" cy="11918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Servo 1  </a:t>
            </a:r>
            <a:endParaRPr lang="en-IN" sz="28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DC77D7-16B0-1E47-6A44-F6A0E1865017}"/>
              </a:ext>
            </a:extLst>
          </p:cNvPr>
          <p:cNvSpPr/>
          <p:nvPr/>
        </p:nvSpPr>
        <p:spPr>
          <a:xfrm>
            <a:off x="7678993" y="1345592"/>
            <a:ext cx="1936954" cy="11918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Servo 2  </a:t>
            </a:r>
            <a:endParaRPr lang="en-IN" sz="2800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30F1AD-C767-9DC0-C627-E492194C1F38}"/>
              </a:ext>
            </a:extLst>
          </p:cNvPr>
          <p:cNvSpPr/>
          <p:nvPr/>
        </p:nvSpPr>
        <p:spPr>
          <a:xfrm>
            <a:off x="9847006" y="1352786"/>
            <a:ext cx="1936954" cy="11918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Servo 3 </a:t>
            </a:r>
            <a:endParaRPr lang="en-IN" sz="28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66A2001-EB58-D5A3-3E59-57FB7CD7CE8C}"/>
              </a:ext>
            </a:extLst>
          </p:cNvPr>
          <p:cNvSpPr/>
          <p:nvPr/>
        </p:nvSpPr>
        <p:spPr>
          <a:xfrm>
            <a:off x="5137600" y="4637681"/>
            <a:ext cx="1936954" cy="11918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Servo END effector  </a:t>
            </a:r>
            <a:endParaRPr lang="en-IN" sz="28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979B037-5854-A465-F458-5933885CD099}"/>
              </a:ext>
            </a:extLst>
          </p:cNvPr>
          <p:cNvSpPr/>
          <p:nvPr/>
        </p:nvSpPr>
        <p:spPr>
          <a:xfrm>
            <a:off x="2851356" y="4618196"/>
            <a:ext cx="1936954" cy="11918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Battery</a:t>
            </a:r>
            <a:endParaRPr lang="en-IN" sz="32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21C5B1-1625-BCA0-F7BE-6897706C185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193945" y="3316978"/>
            <a:ext cx="6574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8C27-83CB-710F-745C-4D0839468C7D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V="1">
            <a:off x="3819833" y="3912879"/>
            <a:ext cx="0" cy="705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938D05C-1CDA-8094-3775-8871B1CEEA5B}"/>
              </a:ext>
            </a:extLst>
          </p:cNvPr>
          <p:cNvSpPr/>
          <p:nvPr/>
        </p:nvSpPr>
        <p:spPr>
          <a:xfrm>
            <a:off x="7527944" y="4674551"/>
            <a:ext cx="1936954" cy="11918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Solenoid Valve  </a:t>
            </a:r>
            <a:endParaRPr lang="en-IN" sz="2800" b="1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EDC53CD-496C-31C2-516A-38D56E030A1E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4788310" y="2567958"/>
            <a:ext cx="1307690" cy="74902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A567924-F7AD-4B18-43FE-AFB48C12FA87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 flipV="1">
            <a:off x="4788310" y="2537394"/>
            <a:ext cx="3859160" cy="77958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029C036-4D1F-CB61-0672-A61AC39716CE}"/>
              </a:ext>
            </a:extLst>
          </p:cNvPr>
          <p:cNvCxnSpPr>
            <a:cxnSpLocks/>
            <a:stCxn id="11" idx="3"/>
            <a:endCxn id="14" idx="2"/>
          </p:cNvCxnSpPr>
          <p:nvPr/>
        </p:nvCxnSpPr>
        <p:spPr>
          <a:xfrm flipV="1">
            <a:off x="4788310" y="2544588"/>
            <a:ext cx="6027173" cy="7723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439A474-9258-3C4B-0232-E1644670CEE3}"/>
              </a:ext>
            </a:extLst>
          </p:cNvPr>
          <p:cNvSpPr/>
          <p:nvPr/>
        </p:nvSpPr>
        <p:spPr>
          <a:xfrm>
            <a:off x="10010833" y="4674551"/>
            <a:ext cx="1936954" cy="119180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Vacuum Gripper</a:t>
            </a:r>
            <a:endParaRPr lang="en-IN" sz="2800" b="1" dirty="0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F157E29-5D56-7CF3-04AB-AD5DEBBBAF66}"/>
              </a:ext>
            </a:extLst>
          </p:cNvPr>
          <p:cNvCxnSpPr>
            <a:cxnSpLocks/>
            <a:stCxn id="11" idx="3"/>
            <a:endCxn id="15" idx="0"/>
          </p:cNvCxnSpPr>
          <p:nvPr/>
        </p:nvCxnSpPr>
        <p:spPr>
          <a:xfrm>
            <a:off x="4788310" y="3316978"/>
            <a:ext cx="1317767" cy="132070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6F157A2-9D50-4E76-5C11-D4D795AED264}"/>
              </a:ext>
            </a:extLst>
          </p:cNvPr>
          <p:cNvCxnSpPr>
            <a:cxnSpLocks/>
            <a:stCxn id="11" idx="3"/>
            <a:endCxn id="40" idx="0"/>
          </p:cNvCxnSpPr>
          <p:nvPr/>
        </p:nvCxnSpPr>
        <p:spPr>
          <a:xfrm>
            <a:off x="4788310" y="3316978"/>
            <a:ext cx="3708111" cy="135757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E42EB8-05AD-D200-A78F-D3C6840ED412}"/>
              </a:ext>
            </a:extLst>
          </p:cNvPr>
          <p:cNvCxnSpPr>
            <a:cxnSpLocks/>
            <a:stCxn id="40" idx="3"/>
            <a:endCxn id="56" idx="1"/>
          </p:cNvCxnSpPr>
          <p:nvPr/>
        </p:nvCxnSpPr>
        <p:spPr>
          <a:xfrm>
            <a:off x="9464898" y="5270452"/>
            <a:ext cx="5459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64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F910A6-398C-4814-4FC6-FFD120F5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8" t="4092" r="2748" b="7542"/>
          <a:stretch/>
        </p:blipFill>
        <p:spPr>
          <a:xfrm>
            <a:off x="319" y="3704"/>
            <a:ext cx="12189856" cy="68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3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411DE-FB1C-2520-F981-C1119C978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6189" r="2625" b="4234"/>
          <a:stretch/>
        </p:blipFill>
        <p:spPr>
          <a:xfrm>
            <a:off x="708916" y="2455524"/>
            <a:ext cx="5697861" cy="310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E104F-FE29-B1C2-5210-D57CFADC7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69" y="1411586"/>
            <a:ext cx="4727252" cy="4942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6F862-6EEB-B3CA-7A3E-8D3290784A8B}"/>
              </a:ext>
            </a:extLst>
          </p:cNvPr>
          <p:cNvSpPr txBox="1"/>
          <p:nvPr/>
        </p:nvSpPr>
        <p:spPr>
          <a:xfrm>
            <a:off x="297951" y="328773"/>
            <a:ext cx="10911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PRINTING</a:t>
            </a:r>
          </a:p>
        </p:txBody>
      </p:sp>
    </p:spTree>
    <p:extLst>
      <p:ext uri="{BB962C8B-B14F-4D97-AF65-F5344CB8AC3E}">
        <p14:creationId xmlns:p14="http://schemas.microsoft.com/office/powerpoint/2010/main" val="271107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object with black legs on a table&#10;&#10;Description automatically generated">
            <a:extLst>
              <a:ext uri="{FF2B5EF4-FFF2-40B4-BE49-F238E27FC236}">
                <a16:creationId xmlns:a16="http://schemas.microsoft.com/office/drawing/2014/main" id="{87CD9B63-3854-AA81-E723-709D6982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19" y="1207141"/>
            <a:ext cx="2944052" cy="4932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27A42-3B73-DB9C-33B1-F0F1725B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33" r="8043" b="25759"/>
          <a:stretch/>
        </p:blipFill>
        <p:spPr>
          <a:xfrm>
            <a:off x="7942115" y="1207664"/>
            <a:ext cx="3854393" cy="493291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8E74DD6-FC7C-4749-BFD7-A49C42CF4B0A}"/>
              </a:ext>
            </a:extLst>
          </p:cNvPr>
          <p:cNvSpPr/>
          <p:nvPr/>
        </p:nvSpPr>
        <p:spPr>
          <a:xfrm>
            <a:off x="6094511" y="3444965"/>
            <a:ext cx="1347066" cy="750719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3C557E-9422-ECC4-A42E-2F38F2C98791}"/>
              </a:ext>
            </a:extLst>
          </p:cNvPr>
          <p:cNvCxnSpPr/>
          <p:nvPr/>
        </p:nvCxnSpPr>
        <p:spPr>
          <a:xfrm flipH="1">
            <a:off x="2047461" y="1690757"/>
            <a:ext cx="1658730" cy="8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A62A67-063F-2F52-0B0E-3ECB9C9689E9}"/>
              </a:ext>
            </a:extLst>
          </p:cNvPr>
          <p:cNvSpPr txBox="1"/>
          <p:nvPr/>
        </p:nvSpPr>
        <p:spPr>
          <a:xfrm>
            <a:off x="215204" y="1429887"/>
            <a:ext cx="19459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Calibri"/>
                <a:cs typeface="Calibri"/>
              </a:rPr>
              <a:t>END EFFECTOR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4AB049-42E0-A2BA-ED4E-D24C78032165}"/>
              </a:ext>
            </a:extLst>
          </p:cNvPr>
          <p:cNvCxnSpPr>
            <a:cxnSpLocks/>
          </p:cNvCxnSpPr>
          <p:nvPr/>
        </p:nvCxnSpPr>
        <p:spPr>
          <a:xfrm flipH="1">
            <a:off x="1881807" y="2507973"/>
            <a:ext cx="1504122" cy="8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AB2DF0-5B5F-520F-D688-396065893DF0}"/>
              </a:ext>
            </a:extLst>
          </p:cNvPr>
          <p:cNvSpPr txBox="1"/>
          <p:nvPr/>
        </p:nvSpPr>
        <p:spPr>
          <a:xfrm>
            <a:off x="289800" y="2390407"/>
            <a:ext cx="18769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Calibri"/>
                <a:cs typeface="Calibri"/>
              </a:rPr>
              <a:t>SHAFTS</a:t>
            </a:r>
            <a:endParaRPr lang="en-US" b="1">
              <a:latin typeface="Times New Roman"/>
              <a:cs typeface="Times New Roman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D69B1C-7579-FFC5-41AD-B766E0971D70}"/>
              </a:ext>
            </a:extLst>
          </p:cNvPr>
          <p:cNvCxnSpPr>
            <a:cxnSpLocks/>
          </p:cNvCxnSpPr>
          <p:nvPr/>
        </p:nvCxnSpPr>
        <p:spPr>
          <a:xfrm flipH="1">
            <a:off x="1848677" y="4098232"/>
            <a:ext cx="2122552" cy="309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5E7AB9-3C1C-BBBE-B598-11D8A388EB67}"/>
              </a:ext>
            </a:extLst>
          </p:cNvPr>
          <p:cNvSpPr txBox="1"/>
          <p:nvPr/>
        </p:nvSpPr>
        <p:spPr>
          <a:xfrm>
            <a:off x="-2908" y="3748416"/>
            <a:ext cx="22663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  <a:ea typeface="Calibri"/>
                <a:cs typeface="Calibri"/>
              </a:rPr>
              <a:t>EQUIPMENT</a:t>
            </a:r>
            <a:endParaRPr lang="en-US" sz="1600" dirty="0">
              <a:latin typeface="Calibri" panose="020F0502020204030204"/>
              <a:ea typeface="Calibri"/>
              <a:cs typeface="Calibri"/>
            </a:endParaRPr>
          </a:p>
          <a:p>
            <a:pPr algn="ctr"/>
            <a:r>
              <a:rPr lang="en-US" sz="1600" b="1" dirty="0">
                <a:latin typeface="Times New Roman"/>
                <a:ea typeface="Calibri"/>
                <a:cs typeface="Calibri"/>
              </a:rPr>
              <a:t> BOX</a:t>
            </a:r>
            <a:endParaRPr lang="en-US" sz="1600" dirty="0">
              <a:ea typeface="Calibri"/>
              <a:cs typeface="Calibri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8B0AB8-7C25-1025-7FCE-8E1632A68785}"/>
              </a:ext>
            </a:extLst>
          </p:cNvPr>
          <p:cNvCxnSpPr>
            <a:cxnSpLocks/>
          </p:cNvCxnSpPr>
          <p:nvPr/>
        </p:nvCxnSpPr>
        <p:spPr>
          <a:xfrm flipH="1">
            <a:off x="1804506" y="4694581"/>
            <a:ext cx="2199859" cy="53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46FB68-D4FE-72D9-0DE4-EAF0E36FF397}"/>
              </a:ext>
            </a:extLst>
          </p:cNvPr>
          <p:cNvSpPr txBox="1"/>
          <p:nvPr/>
        </p:nvSpPr>
        <p:spPr>
          <a:xfrm>
            <a:off x="391949" y="4537819"/>
            <a:ext cx="16009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ea typeface="Calibri"/>
                <a:cs typeface="Calibri"/>
              </a:rPr>
              <a:t>BASE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72771F-332E-168C-4B30-0600B2144407}"/>
              </a:ext>
            </a:extLst>
          </p:cNvPr>
          <p:cNvCxnSpPr>
            <a:cxnSpLocks/>
          </p:cNvCxnSpPr>
          <p:nvPr/>
        </p:nvCxnSpPr>
        <p:spPr>
          <a:xfrm flipV="1">
            <a:off x="7107581" y="1865242"/>
            <a:ext cx="1709529" cy="6979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B3D62A-B2E3-2F00-5A4B-0002E3009877}"/>
              </a:ext>
            </a:extLst>
          </p:cNvPr>
          <p:cNvCxnSpPr>
            <a:cxnSpLocks/>
          </p:cNvCxnSpPr>
          <p:nvPr/>
        </p:nvCxnSpPr>
        <p:spPr>
          <a:xfrm flipV="1">
            <a:off x="7107582" y="1754808"/>
            <a:ext cx="2604052" cy="819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AAB442-E6AA-FAD9-755F-81D10B79AB04}"/>
              </a:ext>
            </a:extLst>
          </p:cNvPr>
          <p:cNvCxnSpPr>
            <a:cxnSpLocks/>
          </p:cNvCxnSpPr>
          <p:nvPr/>
        </p:nvCxnSpPr>
        <p:spPr>
          <a:xfrm flipV="1">
            <a:off x="7107581" y="1997764"/>
            <a:ext cx="3454401" cy="565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89D7FF-DDA3-9BE5-D706-DA4A29C04480}"/>
              </a:ext>
            </a:extLst>
          </p:cNvPr>
          <p:cNvSpPr txBox="1"/>
          <p:nvPr/>
        </p:nvSpPr>
        <p:spPr>
          <a:xfrm>
            <a:off x="5923481" y="2302108"/>
            <a:ext cx="14933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Calibri"/>
                <a:cs typeface="Calibri"/>
              </a:rPr>
              <a:t>SERVO MOTORS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FD324E-5E69-752A-A0A7-395D930DD1D6}"/>
              </a:ext>
            </a:extLst>
          </p:cNvPr>
          <p:cNvSpPr txBox="1"/>
          <p:nvPr/>
        </p:nvSpPr>
        <p:spPr>
          <a:xfrm>
            <a:off x="284335" y="220820"/>
            <a:ext cx="117724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ea typeface="Calibri"/>
                <a:cs typeface="Calibri"/>
              </a:rPr>
              <a:t>PROTOTYPE</a:t>
            </a:r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92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4-10-21 at 7.10.29 PM">
            <a:hlinkClick r:id="" action="ppaction://media"/>
            <a:extLst>
              <a:ext uri="{FF2B5EF4-FFF2-40B4-BE49-F238E27FC236}">
                <a16:creationId xmlns:a16="http://schemas.microsoft.com/office/drawing/2014/main" id="{78FC9878-EB25-24F1-267C-1ACFAB2A5A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93894" y="1105"/>
            <a:ext cx="4174574" cy="6844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22A871-1B71-2AA2-F1C3-9626C6CC1520}"/>
              </a:ext>
            </a:extLst>
          </p:cNvPr>
          <p:cNvSpPr txBox="1"/>
          <p:nvPr/>
        </p:nvSpPr>
        <p:spPr>
          <a:xfrm>
            <a:off x="170168" y="483568"/>
            <a:ext cx="57552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latin typeface="Times New Roman"/>
                <a:ea typeface="Calibri"/>
                <a:cs typeface="Calibri"/>
              </a:rPr>
              <a:t>PROTOTYPE      CONTINUED...</a:t>
            </a:r>
            <a:endParaRPr lang="en-US" sz="3600" b="1">
              <a:latin typeface="Times New Roman"/>
              <a:cs typeface="Times New Roman"/>
            </a:endParaRPr>
          </a:p>
        </p:txBody>
      </p:sp>
      <p:pic>
        <p:nvPicPr>
          <p:cNvPr id="8" name="Picture 7" descr="A computer and a machine on a table&#10;&#10;Description automatically generated">
            <a:extLst>
              <a:ext uri="{FF2B5EF4-FFF2-40B4-BE49-F238E27FC236}">
                <a16:creationId xmlns:a16="http://schemas.microsoft.com/office/drawing/2014/main" id="{86389013-73A0-F3A4-5183-1818C4CD45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43" t="-9270" r="21078" b="12921"/>
          <a:stretch/>
        </p:blipFill>
        <p:spPr>
          <a:xfrm>
            <a:off x="848038" y="1907411"/>
            <a:ext cx="4406129" cy="33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4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